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3" r:id="rId8"/>
    <p:sldId id="262" r:id="rId9"/>
    <p:sldId id="265" r:id="rId10"/>
    <p:sldId id="266" r:id="rId11"/>
    <p:sldId id="267" r:id="rId12"/>
    <p:sldId id="268" r:id="rId13"/>
    <p:sldId id="269" r:id="rId14"/>
    <p:sldId id="270" r:id="rId15"/>
    <p:sldId id="271" r:id="rId16"/>
    <p:sldId id="264" r:id="rId17"/>
    <p:sldId id="272" r:id="rId18"/>
    <p:sldId id="273"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4838" autoAdjust="0"/>
    <p:restoredTop sz="94660"/>
  </p:normalViewPr>
  <p:slideViewPr>
    <p:cSldViewPr>
      <p:cViewPr varScale="1">
        <p:scale>
          <a:sx n="68" d="100"/>
          <a:sy n="68" d="100"/>
        </p:scale>
        <p:origin x="-121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E34D292F-9258-47FC-B618-1FA20416E846}" type="datetimeFigureOut">
              <a:rPr lang="en-US" smtClean="0"/>
              <a:pPr/>
              <a:t>2/19/2013</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EC2CBD76-2E39-40D7-A1D8-9AE447B2702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34D292F-9258-47FC-B618-1FA20416E846}" type="datetimeFigureOut">
              <a:rPr lang="en-US" smtClean="0"/>
              <a:pPr/>
              <a:t>2/19/2013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C2CBD76-2E39-40D7-A1D8-9AE447B2702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34D292F-9258-47FC-B618-1FA20416E846}" type="datetimeFigureOut">
              <a:rPr lang="en-US" smtClean="0"/>
              <a:pPr/>
              <a:t>2/19/2013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C2CBD76-2E39-40D7-A1D8-9AE447B2702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34D292F-9258-47FC-B618-1FA20416E846}" type="datetimeFigureOut">
              <a:rPr lang="en-US" smtClean="0"/>
              <a:pPr/>
              <a:t>2/19/2013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C2CBD76-2E39-40D7-A1D8-9AE447B2702A}"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E34D292F-9258-47FC-B618-1FA20416E846}" type="datetimeFigureOut">
              <a:rPr lang="en-US" smtClean="0"/>
              <a:pPr/>
              <a:t>2/19/2013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C2CBD76-2E39-40D7-A1D8-9AE447B2702A}"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34D292F-9258-47FC-B618-1FA20416E846}" type="datetimeFigureOut">
              <a:rPr lang="en-US" smtClean="0"/>
              <a:pPr/>
              <a:t>2/19/2013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C2CBD76-2E39-40D7-A1D8-9AE447B2702A}"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34D292F-9258-47FC-B618-1FA20416E846}" type="datetimeFigureOut">
              <a:rPr lang="en-US" smtClean="0"/>
              <a:pPr/>
              <a:t>2/19/2013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EC2CBD76-2E39-40D7-A1D8-9AE447B2702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E34D292F-9258-47FC-B618-1FA20416E846}" type="datetimeFigureOut">
              <a:rPr lang="en-US" smtClean="0"/>
              <a:pPr/>
              <a:t>2/19/2013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EC2CBD76-2E39-40D7-A1D8-9AE447B2702A}"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E34D292F-9258-47FC-B618-1FA20416E846}" type="datetimeFigureOut">
              <a:rPr lang="en-US" smtClean="0"/>
              <a:pPr/>
              <a:t>2/19/2013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EC2CBD76-2E39-40D7-A1D8-9AE447B2702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E34D292F-9258-47FC-B618-1FA20416E846}" type="datetimeFigureOut">
              <a:rPr lang="en-US" smtClean="0"/>
              <a:pPr/>
              <a:t>2/19/2013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C2CBD76-2E39-40D7-A1D8-9AE447B2702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E34D292F-9258-47FC-B618-1FA20416E846}" type="datetimeFigureOut">
              <a:rPr lang="en-US" smtClean="0"/>
              <a:pPr/>
              <a:t>2/19/2013</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EC2CBD76-2E39-40D7-A1D8-9AE447B2702A}"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E34D292F-9258-47FC-B618-1FA20416E846}" type="datetimeFigureOut">
              <a:rPr lang="en-US" smtClean="0"/>
              <a:pPr/>
              <a:t>2/19/2013</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EC2CBD76-2E39-40D7-A1D8-9AE447B2702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Livestock Projects</a:t>
            </a:r>
            <a:endParaRPr lang="en-US" dirty="0"/>
          </a:p>
        </p:txBody>
      </p:sp>
      <p:sp>
        <p:nvSpPr>
          <p:cNvPr id="3" name="Subtitle 2"/>
          <p:cNvSpPr>
            <a:spLocks noGrp="1"/>
          </p:cNvSpPr>
          <p:nvPr>
            <p:ph type="subTitle" idx="1"/>
          </p:nvPr>
        </p:nvSpPr>
        <p:spPr>
          <a:xfrm>
            <a:off x="0" y="5638800"/>
            <a:ext cx="2590800" cy="1219200"/>
          </a:xfrm>
        </p:spPr>
        <p:txBody>
          <a:bodyPr>
            <a:normAutofit fontScale="55000" lnSpcReduction="20000"/>
          </a:bodyPr>
          <a:lstStyle/>
          <a:p>
            <a:pPr algn="l"/>
            <a:r>
              <a:rPr lang="en-US" b="1" dirty="0" smtClean="0">
                <a:solidFill>
                  <a:schemeClr val="accent2"/>
                </a:solidFill>
                <a:latin typeface="Arial" pitchFamily="34" charset="0"/>
                <a:cs typeface="Arial" pitchFamily="34" charset="0"/>
              </a:rPr>
              <a:t>TeamAg, Inc</a:t>
            </a:r>
          </a:p>
          <a:p>
            <a:pPr algn="l"/>
            <a:r>
              <a:rPr lang="en-US" b="1" dirty="0" smtClean="0">
                <a:solidFill>
                  <a:schemeClr val="accent2"/>
                </a:solidFill>
                <a:latin typeface="Arial" pitchFamily="34" charset="0"/>
                <a:cs typeface="Arial" pitchFamily="34" charset="0"/>
              </a:rPr>
              <a:t>120 Lake Street</a:t>
            </a:r>
          </a:p>
          <a:p>
            <a:pPr algn="l"/>
            <a:r>
              <a:rPr lang="en-US" b="1" dirty="0" smtClean="0">
                <a:solidFill>
                  <a:schemeClr val="accent2"/>
                </a:solidFill>
                <a:latin typeface="Arial" pitchFamily="34" charset="0"/>
                <a:cs typeface="Arial" pitchFamily="34" charset="0"/>
              </a:rPr>
              <a:t>Ephrata, PA 17522</a:t>
            </a:r>
          </a:p>
          <a:p>
            <a:pPr algn="l"/>
            <a:r>
              <a:rPr lang="en-US" b="1" dirty="0" smtClean="0">
                <a:solidFill>
                  <a:schemeClr val="accent2"/>
                </a:solidFill>
                <a:latin typeface="Arial" pitchFamily="34" charset="0"/>
                <a:cs typeface="Arial" pitchFamily="34" charset="0"/>
              </a:rPr>
              <a:t>717-721-6795</a:t>
            </a:r>
          </a:p>
          <a:p>
            <a:pPr algn="l"/>
            <a:r>
              <a:rPr lang="en-US" b="1" dirty="0" smtClean="0">
                <a:solidFill>
                  <a:schemeClr val="accent2"/>
                </a:solidFill>
                <a:latin typeface="Arial" pitchFamily="34" charset="0"/>
                <a:cs typeface="Arial" pitchFamily="34" charset="0"/>
              </a:rPr>
              <a:t>teamag@teamaginc.com</a:t>
            </a:r>
            <a:endParaRPr lang="en-US" b="1" dirty="0">
              <a:solidFill>
                <a:schemeClr val="accent2"/>
              </a:solidFill>
              <a:latin typeface="Arial" pitchFamily="34" charset="0"/>
              <a:cs typeface="Arial" pitchFamily="34" charset="0"/>
            </a:endParaRPr>
          </a:p>
        </p:txBody>
      </p:sp>
      <p:pic>
        <p:nvPicPr>
          <p:cNvPr id="4" name="Picture 3" descr="Team Ag_Logo-NotOutlined.jpg"/>
          <p:cNvPicPr>
            <a:picLocks noChangeAspect="1"/>
          </p:cNvPicPr>
          <p:nvPr/>
        </p:nvPicPr>
        <p:blipFill>
          <a:blip r:embed="rId2" cstate="print"/>
          <a:stretch>
            <a:fillRect/>
          </a:stretch>
        </p:blipFill>
        <p:spPr>
          <a:xfrm>
            <a:off x="1447800" y="152400"/>
            <a:ext cx="6248400" cy="1951953"/>
          </a:xfrm>
          <a:prstGeom prst="rect">
            <a:avLst/>
          </a:prstGeom>
        </p:spPr>
      </p:pic>
      <p:sp>
        <p:nvSpPr>
          <p:cNvPr id="5" name="Subtitle 2"/>
          <p:cNvSpPr txBox="1">
            <a:spLocks/>
          </p:cNvSpPr>
          <p:nvPr/>
        </p:nvSpPr>
        <p:spPr>
          <a:xfrm>
            <a:off x="838200" y="3764007"/>
            <a:ext cx="7772400" cy="1199704"/>
          </a:xfrm>
          <a:prstGeom prst="rect">
            <a:avLst/>
          </a:prstGeom>
        </p:spPr>
        <p:txBody>
          <a:bodyPr vert="horz" lIns="45720" rIns="45720">
            <a:normAutofit/>
          </a:bodyPr>
          <a:lstStyle/>
          <a:p>
            <a:pPr marL="0" marR="64008" lvl="0" indent="0" algn="r" defTabSz="914400" rtl="0" eaLnBrk="1" fontAlgn="auto" latinLnBrk="0" hangingPunct="1">
              <a:lnSpc>
                <a:spcPct val="100000"/>
              </a:lnSpc>
              <a:spcBef>
                <a:spcPts val="400"/>
              </a:spcBef>
              <a:spcAft>
                <a:spcPts val="0"/>
              </a:spcAft>
              <a:buClr>
                <a:schemeClr val="accent1"/>
              </a:buClr>
              <a:buSzPct val="68000"/>
              <a:buFont typeface="Wingdings 3"/>
              <a:buNone/>
              <a:tabLst/>
              <a:defRPr/>
            </a:pPr>
            <a:r>
              <a:rPr kumimoji="0" lang="en-US" sz="2700" b="0" i="0" u="none" strike="noStrike" kern="1200" cap="none" spc="0" normalizeH="0" baseline="0" noProof="0" smtClean="0">
                <a:ln>
                  <a:noFill/>
                </a:ln>
                <a:solidFill>
                  <a:schemeClr val="tx2"/>
                </a:solidFill>
                <a:effectLst/>
                <a:uLnTx/>
                <a:uFillTx/>
                <a:latin typeface="+mn-lt"/>
                <a:ea typeface="+mn-ea"/>
                <a:cs typeface="+mn-cs"/>
              </a:rPr>
              <a:t>Planning &amp; Permitting Process for a Proposed CAFO Operation</a:t>
            </a:r>
            <a:endParaRPr kumimoji="0" lang="en-US" sz="2700" b="0" i="0" u="none" strike="noStrike" kern="1200" cap="none" spc="0" normalizeH="0" baseline="0" noProof="0" dirty="0">
              <a:ln>
                <a:noFill/>
              </a:ln>
              <a:solidFill>
                <a:schemeClr val="tx2"/>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US" dirty="0" smtClean="0"/>
              <a:t>DEP requires that all farms that conduct plowing or tilling (including no-till) must develop and implement a plan that addresses soil erosion from fields and animal concentration areas.</a:t>
            </a:r>
          </a:p>
          <a:p>
            <a:r>
              <a:rPr lang="en-US" dirty="0" smtClean="0"/>
              <a:t>These plans are sometimes referred to as conservation plans developed by NRCS, but must have specific items in them to meet DEP’s requirements.</a:t>
            </a:r>
          </a:p>
          <a:p>
            <a:r>
              <a:rPr lang="en-US" dirty="0" smtClean="0"/>
              <a:t>They do not need to be developed by a certified plan writer and are not reviewed, but must be kept on the farm at all times.</a:t>
            </a:r>
          </a:p>
          <a:p>
            <a:r>
              <a:rPr lang="en-US" dirty="0" smtClean="0"/>
              <a:t>Items that must be in a current plan include: soil loss from sheet erosion to tolerable levels, BMPs to address gulley erosion, 25% minimum field cover within 100 feet of surface water and erosion from animal concentration areas.</a:t>
            </a:r>
          </a:p>
          <a:p>
            <a:r>
              <a:rPr lang="en-US" dirty="0" smtClean="0"/>
              <a:t>This plan is different then a construction E&amp;S plan.</a:t>
            </a:r>
          </a:p>
        </p:txBody>
      </p:sp>
      <p:sp>
        <p:nvSpPr>
          <p:cNvPr id="3" name="Title 2"/>
          <p:cNvSpPr>
            <a:spLocks noGrp="1"/>
          </p:cNvSpPr>
          <p:nvPr>
            <p:ph type="title"/>
          </p:nvPr>
        </p:nvSpPr>
        <p:spPr/>
        <p:txBody>
          <a:bodyPr>
            <a:normAutofit fontScale="90000"/>
          </a:bodyPr>
          <a:lstStyle/>
          <a:p>
            <a:r>
              <a:rPr lang="en-US" dirty="0" smtClean="0"/>
              <a:t>Ag Erosion &amp; Sedimentation Control Plan – Ag E&amp;S Plan</a:t>
            </a:r>
            <a:endParaRPr lang="en-US" dirty="0"/>
          </a:p>
        </p:txBody>
      </p:sp>
      <p:pic>
        <p:nvPicPr>
          <p:cNvPr id="4" name="Picture 3" descr="Team Ag_Logo-NotOutlined.jpg"/>
          <p:cNvPicPr>
            <a:picLocks noChangeAspect="1"/>
          </p:cNvPicPr>
          <p:nvPr/>
        </p:nvPicPr>
        <p:blipFill>
          <a:blip r:embed="rId2" cstate="print"/>
          <a:stretch>
            <a:fillRect/>
          </a:stretch>
        </p:blipFill>
        <p:spPr>
          <a:xfrm>
            <a:off x="6629400" y="6072458"/>
            <a:ext cx="2514600" cy="78554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down)">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wipe(down)">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wipe(down)">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Zoning</a:t>
            </a:r>
          </a:p>
          <a:p>
            <a:r>
              <a:rPr lang="en-US" dirty="0" smtClean="0"/>
              <a:t>Land Development</a:t>
            </a:r>
          </a:p>
          <a:p>
            <a:r>
              <a:rPr lang="en-US" dirty="0" smtClean="0"/>
              <a:t>Construction E&amp;S / NPDES</a:t>
            </a:r>
          </a:p>
          <a:p>
            <a:r>
              <a:rPr lang="en-US" dirty="0" smtClean="0"/>
              <a:t>Water Quality Permit</a:t>
            </a:r>
          </a:p>
          <a:p>
            <a:r>
              <a:rPr lang="en-US" dirty="0" smtClean="0"/>
              <a:t>Manure Storage Certification</a:t>
            </a:r>
          </a:p>
          <a:p>
            <a:r>
              <a:rPr lang="en-US" dirty="0" smtClean="0"/>
              <a:t>These items are typically handled by engineering staff</a:t>
            </a:r>
            <a:endParaRPr lang="en-US" dirty="0"/>
          </a:p>
        </p:txBody>
      </p:sp>
      <p:sp>
        <p:nvSpPr>
          <p:cNvPr id="3" name="Title 2"/>
          <p:cNvSpPr>
            <a:spLocks noGrp="1"/>
          </p:cNvSpPr>
          <p:nvPr>
            <p:ph type="title"/>
          </p:nvPr>
        </p:nvSpPr>
        <p:spPr/>
        <p:txBody>
          <a:bodyPr>
            <a:normAutofit fontScale="90000"/>
          </a:bodyPr>
          <a:lstStyle/>
          <a:p>
            <a:r>
              <a:rPr lang="en-US" dirty="0" smtClean="0"/>
              <a:t>Other Plans Related to Construction of a New Operation</a:t>
            </a:r>
            <a:endParaRPr lang="en-US" dirty="0"/>
          </a:p>
        </p:txBody>
      </p:sp>
      <p:pic>
        <p:nvPicPr>
          <p:cNvPr id="4" name="Picture 3" descr="Team Ag_Logo-NotOutlined.jpg"/>
          <p:cNvPicPr>
            <a:picLocks noChangeAspect="1"/>
          </p:cNvPicPr>
          <p:nvPr/>
        </p:nvPicPr>
        <p:blipFill>
          <a:blip r:embed="rId2" cstate="print"/>
          <a:stretch>
            <a:fillRect/>
          </a:stretch>
        </p:blipFill>
        <p:spPr>
          <a:xfrm>
            <a:off x="6629400" y="6072458"/>
            <a:ext cx="2514600" cy="78554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down)">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wipe(down)">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wipe(down)">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wipe(down)">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62500" lnSpcReduction="20000"/>
          </a:bodyPr>
          <a:lstStyle/>
          <a:p>
            <a:r>
              <a:rPr lang="en-US" dirty="0" smtClean="0"/>
              <a:t>Many, but not all, townships have zoning ordinances.</a:t>
            </a:r>
          </a:p>
          <a:p>
            <a:r>
              <a:rPr lang="en-US" dirty="0" smtClean="0"/>
              <a:t>This document sets different zoning districts, as well as, what kinds of operations can be built within them.</a:t>
            </a:r>
          </a:p>
          <a:p>
            <a:r>
              <a:rPr lang="en-US" dirty="0" smtClean="0"/>
              <a:t>They typically outline setback requirements for structures (barns or manure storages).</a:t>
            </a:r>
          </a:p>
          <a:p>
            <a:r>
              <a:rPr lang="en-US" dirty="0" smtClean="0"/>
              <a:t>They can set restrictions on “Intensive Agriculture”, which is defined by the specific zoning ordinance and can be broad or specific.</a:t>
            </a:r>
          </a:p>
          <a:p>
            <a:r>
              <a:rPr lang="en-US" dirty="0" smtClean="0"/>
              <a:t>If a proposed project (new CAFO) is not permitted or restricted in a zoning district, there are typically two options: conditional use permit or special exception.</a:t>
            </a:r>
          </a:p>
          <a:p>
            <a:r>
              <a:rPr lang="en-US" dirty="0" smtClean="0"/>
              <a:t>Both are similar and allow the township Zoning Hearing Board to approve the project but they can place additional restrictions.</a:t>
            </a:r>
          </a:p>
          <a:p>
            <a:r>
              <a:rPr lang="en-US" dirty="0" smtClean="0"/>
              <a:t>This often involves a public hearing or meeting at the township level prior to the Hearing Board issuing their decision.</a:t>
            </a:r>
          </a:p>
          <a:p>
            <a:r>
              <a:rPr lang="en-US" dirty="0" smtClean="0"/>
              <a:t>This is almost always the first step in a proposed CAFO project, but some townships require a farm to develop the other plans prior to applying for a conditional use or exception.</a:t>
            </a:r>
          </a:p>
        </p:txBody>
      </p:sp>
      <p:sp>
        <p:nvSpPr>
          <p:cNvPr id="3" name="Title 2"/>
          <p:cNvSpPr>
            <a:spLocks noGrp="1"/>
          </p:cNvSpPr>
          <p:nvPr>
            <p:ph type="title"/>
          </p:nvPr>
        </p:nvSpPr>
        <p:spPr/>
        <p:txBody>
          <a:bodyPr/>
          <a:lstStyle/>
          <a:p>
            <a:r>
              <a:rPr lang="en-US" dirty="0" smtClean="0"/>
              <a:t>Zoning Ordinances</a:t>
            </a:r>
            <a:endParaRPr lang="en-US" dirty="0"/>
          </a:p>
        </p:txBody>
      </p:sp>
      <p:pic>
        <p:nvPicPr>
          <p:cNvPr id="4" name="Picture 3" descr="Team Ag_Logo-NotOutlined.jpg"/>
          <p:cNvPicPr>
            <a:picLocks noChangeAspect="1"/>
          </p:cNvPicPr>
          <p:nvPr/>
        </p:nvPicPr>
        <p:blipFill>
          <a:blip r:embed="rId2" cstate="print"/>
          <a:stretch>
            <a:fillRect/>
          </a:stretch>
        </p:blipFill>
        <p:spPr>
          <a:xfrm>
            <a:off x="6629400" y="6072458"/>
            <a:ext cx="2514600" cy="78554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down)">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wipe(down)">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wipe(down)">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wipe(down)">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wipe(down)">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wipe(down)">
                                      <p:cBhvr>
                                        <p:cTn id="42"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r>
              <a:rPr lang="en-US" dirty="0" smtClean="0"/>
              <a:t>May be required by a township or county.</a:t>
            </a:r>
          </a:p>
          <a:p>
            <a:r>
              <a:rPr lang="en-US" dirty="0" smtClean="0"/>
              <a:t>Depending on the specific ordinance, agriculture may or may not be exempt.</a:t>
            </a:r>
          </a:p>
          <a:p>
            <a:r>
              <a:rPr lang="en-US" dirty="0" smtClean="0"/>
              <a:t>Items included in a land development plan include: property boundaries, adjoining property info, setbacks, driveway standards, lighting restrictions and storm water planning.</a:t>
            </a:r>
          </a:p>
          <a:p>
            <a:r>
              <a:rPr lang="en-US" dirty="0" smtClean="0"/>
              <a:t>This plan is reviewed by the township and/or county engineer.</a:t>
            </a:r>
          </a:p>
          <a:p>
            <a:r>
              <a:rPr lang="en-US" dirty="0" smtClean="0"/>
              <a:t>Review comments are forwarded to the Planning Commission where the plan will be either denied, conditionally approved or approved.</a:t>
            </a:r>
          </a:p>
          <a:p>
            <a:r>
              <a:rPr lang="en-US" dirty="0" smtClean="0"/>
              <a:t>After approval by the Planning Commission the plan will be forwarded to the township supervisors for approval.</a:t>
            </a:r>
          </a:p>
          <a:p>
            <a:r>
              <a:rPr lang="en-US" dirty="0" smtClean="0"/>
              <a:t>This process can include a public hearing or meeting.</a:t>
            </a:r>
          </a:p>
          <a:p>
            <a:r>
              <a:rPr lang="en-US" dirty="0" smtClean="0"/>
              <a:t>Townships typically require an escrow account set up for any storm water practices that need to be implemented so that if the landowner does not install them the township can draw from the account to pay to have them installed.</a:t>
            </a:r>
            <a:endParaRPr lang="en-US" dirty="0"/>
          </a:p>
        </p:txBody>
      </p:sp>
      <p:sp>
        <p:nvSpPr>
          <p:cNvPr id="3" name="Title 2"/>
          <p:cNvSpPr>
            <a:spLocks noGrp="1"/>
          </p:cNvSpPr>
          <p:nvPr>
            <p:ph type="title"/>
          </p:nvPr>
        </p:nvSpPr>
        <p:spPr/>
        <p:txBody>
          <a:bodyPr/>
          <a:lstStyle/>
          <a:p>
            <a:r>
              <a:rPr lang="en-US" dirty="0" smtClean="0"/>
              <a:t>Land Development Plan</a:t>
            </a:r>
            <a:endParaRPr lang="en-US" dirty="0"/>
          </a:p>
        </p:txBody>
      </p:sp>
      <p:pic>
        <p:nvPicPr>
          <p:cNvPr id="4" name="Picture 3" descr="Team Ag_Logo-NotOutlined.jpg"/>
          <p:cNvPicPr>
            <a:picLocks noChangeAspect="1"/>
          </p:cNvPicPr>
          <p:nvPr/>
        </p:nvPicPr>
        <p:blipFill>
          <a:blip r:embed="rId2" cstate="print"/>
          <a:stretch>
            <a:fillRect/>
          </a:stretch>
        </p:blipFill>
        <p:spPr>
          <a:xfrm>
            <a:off x="6629400" y="6072458"/>
            <a:ext cx="2514600" cy="78554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down)">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wipe(down)">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wipe(down)">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wipe(down)">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wipe(down)">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wipe(down)">
                                      <p:cBhvr>
                                        <p:cTn id="42"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538472"/>
          </a:xfrm>
        </p:spPr>
        <p:txBody>
          <a:bodyPr>
            <a:normAutofit fontScale="62500" lnSpcReduction="20000"/>
          </a:bodyPr>
          <a:lstStyle/>
          <a:p>
            <a:r>
              <a:rPr lang="en-US" dirty="0" smtClean="0"/>
              <a:t>Construction earth moving activities require an erosion and sedimentation control plan to address sediment runoff from leaving the site.</a:t>
            </a:r>
          </a:p>
          <a:p>
            <a:r>
              <a:rPr lang="en-US" dirty="0" smtClean="0"/>
              <a:t>The plan will outline practices such as: seeding / mulching, silt fence, and silt socks to control erosion.</a:t>
            </a:r>
          </a:p>
          <a:p>
            <a:r>
              <a:rPr lang="en-US" dirty="0" smtClean="0"/>
              <a:t>NPDES – National Pollution Discharge Elimination System permits are required if the total earth disturbance will be over one acre.</a:t>
            </a:r>
          </a:p>
          <a:p>
            <a:r>
              <a:rPr lang="en-US" dirty="0" smtClean="0"/>
              <a:t>Total disturbance includes all access driveways, site grading, storm water practices, topsoil stockpiles and the E&amp;S controls… one acre can add up fast.</a:t>
            </a:r>
          </a:p>
          <a:p>
            <a:r>
              <a:rPr lang="en-US" dirty="0" smtClean="0"/>
              <a:t>It is very hard to complete a typical poultry or swine barn under one acre.</a:t>
            </a:r>
          </a:p>
          <a:p>
            <a:r>
              <a:rPr lang="en-US" dirty="0" smtClean="0"/>
              <a:t>The permit encompasses two parts: the E&amp;S plan and a storm water management plan.</a:t>
            </a:r>
          </a:p>
          <a:p>
            <a:r>
              <a:rPr lang="en-US" dirty="0" smtClean="0"/>
              <a:t>Storm water management plans outline practices to control storm water runoff from the site during and after construction.</a:t>
            </a:r>
          </a:p>
          <a:p>
            <a:r>
              <a:rPr lang="en-US" dirty="0" smtClean="0"/>
              <a:t>These plans are reviewed and approved by the local county conservation district and/or DEP depending on the permit type, general or individual</a:t>
            </a:r>
          </a:p>
        </p:txBody>
      </p:sp>
      <p:sp>
        <p:nvSpPr>
          <p:cNvPr id="3" name="Title 2"/>
          <p:cNvSpPr>
            <a:spLocks noGrp="1"/>
          </p:cNvSpPr>
          <p:nvPr>
            <p:ph type="title"/>
          </p:nvPr>
        </p:nvSpPr>
        <p:spPr/>
        <p:txBody>
          <a:bodyPr/>
          <a:lstStyle/>
          <a:p>
            <a:r>
              <a:rPr lang="en-US" dirty="0" smtClean="0"/>
              <a:t>Construction E&amp;S / NPDES</a:t>
            </a:r>
            <a:endParaRPr lang="en-US" dirty="0"/>
          </a:p>
        </p:txBody>
      </p:sp>
      <p:pic>
        <p:nvPicPr>
          <p:cNvPr id="4" name="Picture 3" descr="Team Ag_Logo-NotOutlined.jpg"/>
          <p:cNvPicPr>
            <a:picLocks noChangeAspect="1"/>
          </p:cNvPicPr>
          <p:nvPr/>
        </p:nvPicPr>
        <p:blipFill>
          <a:blip r:embed="rId2" cstate="print"/>
          <a:stretch>
            <a:fillRect/>
          </a:stretch>
        </p:blipFill>
        <p:spPr>
          <a:xfrm>
            <a:off x="6629400" y="6072458"/>
            <a:ext cx="2514600" cy="78554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down)">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wipe(down)">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wipe(down)">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wipe(down)">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wipe(down)">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wipe(down)">
                                      <p:cBhvr>
                                        <p:cTn id="42"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r>
              <a:rPr lang="en-US" dirty="0" smtClean="0"/>
              <a:t>Any livestock operation that has greater then 1,000 AEUs, has a total manure storage of 2.5 million gallons or greater, or has an earthen manure storage pond of 1 million gallons or greater that is located in an HQ/EV or agricultural impaired watershed are required to have a water quality management permit developed and approved prior to construction.</a:t>
            </a:r>
          </a:p>
          <a:p>
            <a:r>
              <a:rPr lang="en-US" dirty="0" smtClean="0"/>
              <a:t>As part of this permit, DEP will review and give comments on the manure storage construction plans.</a:t>
            </a:r>
          </a:p>
          <a:p>
            <a:r>
              <a:rPr lang="en-US" dirty="0" smtClean="0"/>
              <a:t>Manure storage certification is required by a licensed professional engineer for any manure storage structure built after January 29, 2000.</a:t>
            </a:r>
          </a:p>
          <a:p>
            <a:r>
              <a:rPr lang="en-US" dirty="0" smtClean="0"/>
              <a:t>This includes all farms, not just CAOs or CAFOs.</a:t>
            </a:r>
            <a:endParaRPr lang="en-US" dirty="0"/>
          </a:p>
        </p:txBody>
      </p:sp>
      <p:sp>
        <p:nvSpPr>
          <p:cNvPr id="3" name="Title 2"/>
          <p:cNvSpPr>
            <a:spLocks noGrp="1"/>
          </p:cNvSpPr>
          <p:nvPr>
            <p:ph type="title"/>
          </p:nvPr>
        </p:nvSpPr>
        <p:spPr/>
        <p:txBody>
          <a:bodyPr>
            <a:normAutofit fontScale="90000"/>
          </a:bodyPr>
          <a:lstStyle/>
          <a:p>
            <a:r>
              <a:rPr lang="en-US" dirty="0" smtClean="0"/>
              <a:t>Water Quality Permit &amp; Manure Storage Certification</a:t>
            </a:r>
            <a:endParaRPr lang="en-US" dirty="0"/>
          </a:p>
        </p:txBody>
      </p:sp>
      <p:pic>
        <p:nvPicPr>
          <p:cNvPr id="4" name="Picture 3" descr="Team Ag_Logo-NotOutlined.jpg"/>
          <p:cNvPicPr>
            <a:picLocks noChangeAspect="1"/>
          </p:cNvPicPr>
          <p:nvPr/>
        </p:nvPicPr>
        <p:blipFill>
          <a:blip r:embed="rId2" cstate="print"/>
          <a:stretch>
            <a:fillRect/>
          </a:stretch>
        </p:blipFill>
        <p:spPr>
          <a:xfrm>
            <a:off x="6629400" y="6072458"/>
            <a:ext cx="2514600" cy="78554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down)">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wipe(down)">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Farmer is proposing to construct a 4,800 head swine finishing barn (713.42 AEUs).</a:t>
            </a:r>
          </a:p>
          <a:p>
            <a:r>
              <a:rPr lang="en-US" dirty="0" smtClean="0"/>
              <a:t>The barn will have an under-building concrete manure storage that will hold 1.6 million gallons of liquid manure.</a:t>
            </a:r>
          </a:p>
          <a:p>
            <a:r>
              <a:rPr lang="en-US" dirty="0" smtClean="0"/>
              <a:t>The operation will be a CAO and CAFO.</a:t>
            </a:r>
          </a:p>
          <a:p>
            <a:r>
              <a:rPr lang="en-US" dirty="0" smtClean="0"/>
              <a:t>The township the farm is located in has zoning regulations that require a conditional use permit to construct a CAFO.</a:t>
            </a:r>
          </a:p>
          <a:p>
            <a:r>
              <a:rPr lang="en-US" dirty="0" smtClean="0"/>
              <a:t>The township also requires a Land Development Plan that includes agricultural building construction.</a:t>
            </a:r>
          </a:p>
        </p:txBody>
      </p:sp>
      <p:sp>
        <p:nvSpPr>
          <p:cNvPr id="3" name="Title 2"/>
          <p:cNvSpPr>
            <a:spLocks noGrp="1"/>
          </p:cNvSpPr>
          <p:nvPr>
            <p:ph type="title"/>
          </p:nvPr>
        </p:nvSpPr>
        <p:spPr/>
        <p:txBody>
          <a:bodyPr>
            <a:normAutofit/>
          </a:bodyPr>
          <a:lstStyle/>
          <a:p>
            <a:r>
              <a:rPr lang="en-US" dirty="0" smtClean="0"/>
              <a:t>Example Project: QUAD Barn</a:t>
            </a:r>
            <a:endParaRPr lang="en-US" dirty="0"/>
          </a:p>
        </p:txBody>
      </p:sp>
      <p:pic>
        <p:nvPicPr>
          <p:cNvPr id="4" name="Picture 3" descr="Team Ag_Logo-NotOutlined.jpg"/>
          <p:cNvPicPr>
            <a:picLocks noChangeAspect="1"/>
          </p:cNvPicPr>
          <p:nvPr/>
        </p:nvPicPr>
        <p:blipFill>
          <a:blip r:embed="rId2" cstate="print"/>
          <a:stretch>
            <a:fillRect/>
          </a:stretch>
        </p:blipFill>
        <p:spPr>
          <a:xfrm>
            <a:off x="6629400" y="6072458"/>
            <a:ext cx="2514600" cy="78554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down)">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wipe(down)">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wipe(down)">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dirty="0" smtClean="0"/>
              <a:t>Farmer contacts TeamAg and provides us with details on the proposed project.</a:t>
            </a:r>
          </a:p>
          <a:p>
            <a:r>
              <a:rPr lang="en-US" dirty="0" smtClean="0"/>
              <a:t>Planning and engineering staff determine planning / permitting needs and develop a proposal for the client.  In this case, we determined that a conditional use hearing is required prior to construction.</a:t>
            </a:r>
          </a:p>
          <a:p>
            <a:r>
              <a:rPr lang="en-US" dirty="0" smtClean="0"/>
              <a:t>After the client signs the proposal, a site visit will be completed to gather the information needed to submit the conditional use permit application.</a:t>
            </a:r>
          </a:p>
          <a:p>
            <a:r>
              <a:rPr lang="en-US" dirty="0" smtClean="0"/>
              <a:t>TeamAg employees involved with the project will attend the conditional use hearing to provide expert testimony on the planning / permitting requirements of the project. This can take up to 45 days.</a:t>
            </a:r>
          </a:p>
          <a:p>
            <a:r>
              <a:rPr lang="en-US" dirty="0" smtClean="0"/>
              <a:t>After the township approves the conditional use permit, the planning work can begin.</a:t>
            </a:r>
            <a:endParaRPr lang="en-US" dirty="0"/>
          </a:p>
        </p:txBody>
      </p:sp>
      <p:sp>
        <p:nvSpPr>
          <p:cNvPr id="3" name="Title 2"/>
          <p:cNvSpPr>
            <a:spLocks noGrp="1"/>
          </p:cNvSpPr>
          <p:nvPr>
            <p:ph type="title"/>
          </p:nvPr>
        </p:nvSpPr>
        <p:spPr/>
        <p:txBody>
          <a:bodyPr/>
          <a:lstStyle/>
          <a:p>
            <a:r>
              <a:rPr lang="en-US" dirty="0" smtClean="0"/>
              <a:t>Planning Steps &amp; Timeline</a:t>
            </a:r>
            <a:endParaRPr lang="en-US" dirty="0"/>
          </a:p>
        </p:txBody>
      </p:sp>
      <p:pic>
        <p:nvPicPr>
          <p:cNvPr id="4" name="Picture 3" descr="Team Ag_Logo-NotOutlined.jpg"/>
          <p:cNvPicPr>
            <a:picLocks noChangeAspect="1"/>
          </p:cNvPicPr>
          <p:nvPr/>
        </p:nvPicPr>
        <p:blipFill>
          <a:blip r:embed="rId2" cstate="print"/>
          <a:stretch>
            <a:fillRect/>
          </a:stretch>
        </p:blipFill>
        <p:spPr>
          <a:xfrm>
            <a:off x="6629400" y="6072458"/>
            <a:ext cx="2514600" cy="78554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down)">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wipe(down)">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wipe(down)">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US" dirty="0" smtClean="0"/>
              <a:t>Now that the project has been approved by the township, a second site visit may be needed to gather information specific to each plan or permit.</a:t>
            </a:r>
          </a:p>
          <a:p>
            <a:r>
              <a:rPr lang="en-US" dirty="0" smtClean="0"/>
              <a:t>The engineering staff will complete a GPS survey of the site and develop a draft site plan that includes any applicable setbacks, such as property lines or wells.</a:t>
            </a:r>
          </a:p>
          <a:p>
            <a:r>
              <a:rPr lang="en-US" dirty="0" smtClean="0"/>
              <a:t>Once the client approves the draft site plan, the land development plan, construction E&amp;S / NPDES plans and storm water management plan are prepared and submitted for review.  This can take up to a month to prepare.</a:t>
            </a:r>
          </a:p>
          <a:p>
            <a:r>
              <a:rPr lang="en-US" dirty="0" smtClean="0"/>
              <a:t>If a water quality management plan was required, it would be developed and submitted with these items as well.</a:t>
            </a:r>
          </a:p>
          <a:p>
            <a:r>
              <a:rPr lang="en-US" dirty="0" smtClean="0"/>
              <a:t>All of these plans must be reviewed and approved prior to construction starting.  This can take from 90 to 180 days from the time the plans are submitted for review.</a:t>
            </a:r>
          </a:p>
        </p:txBody>
      </p:sp>
      <p:sp>
        <p:nvSpPr>
          <p:cNvPr id="3" name="Title 2"/>
          <p:cNvSpPr>
            <a:spLocks noGrp="1"/>
          </p:cNvSpPr>
          <p:nvPr>
            <p:ph type="title"/>
          </p:nvPr>
        </p:nvSpPr>
        <p:spPr/>
        <p:txBody>
          <a:bodyPr/>
          <a:lstStyle/>
          <a:p>
            <a:r>
              <a:rPr lang="en-US" dirty="0" smtClean="0"/>
              <a:t>Planning Steps Continued…</a:t>
            </a:r>
            <a:endParaRPr lang="en-US" dirty="0"/>
          </a:p>
        </p:txBody>
      </p:sp>
      <p:pic>
        <p:nvPicPr>
          <p:cNvPr id="4" name="Picture 3" descr="Team Ag_Logo-NotOutlined.jpg"/>
          <p:cNvPicPr>
            <a:picLocks noChangeAspect="1"/>
          </p:cNvPicPr>
          <p:nvPr/>
        </p:nvPicPr>
        <p:blipFill>
          <a:blip r:embed="rId2" cstate="print"/>
          <a:stretch>
            <a:fillRect/>
          </a:stretch>
        </p:blipFill>
        <p:spPr>
          <a:xfrm>
            <a:off x="6629400" y="6072458"/>
            <a:ext cx="2514600" cy="78554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down)">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wipe(down)">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wipe(down)">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US" dirty="0" smtClean="0"/>
              <a:t>The odor management plan is developed and submitted for review first as it must be approved prior to construction starting.</a:t>
            </a:r>
          </a:p>
          <a:p>
            <a:r>
              <a:rPr lang="en-US" dirty="0" smtClean="0"/>
              <a:t>The nutrient management and agricultural E&amp;S plans are developed and submitted for review and approval next.</a:t>
            </a:r>
          </a:p>
          <a:p>
            <a:r>
              <a:rPr lang="en-US" dirty="0" smtClean="0"/>
              <a:t>It can take up to 90 days for the odor and nutrient plans to be approved.</a:t>
            </a:r>
          </a:p>
          <a:p>
            <a:r>
              <a:rPr lang="en-US" dirty="0" smtClean="0"/>
              <a:t>Once the nutrient management plan is approved, the CAFO permit application can be submitted for review and approval.  Depending on the type of permit, this will take between 45 and 145 days for review and approval.</a:t>
            </a:r>
          </a:p>
          <a:p>
            <a:r>
              <a:rPr lang="en-US" dirty="0" smtClean="0"/>
              <a:t>Construction can start prior to the nutrient management plan and CAFO permits being approved, but the barn can not be populated until all plans / permits have been issued.</a:t>
            </a:r>
            <a:endParaRPr lang="en-US" dirty="0"/>
          </a:p>
        </p:txBody>
      </p:sp>
      <p:sp>
        <p:nvSpPr>
          <p:cNvPr id="3" name="Title 2"/>
          <p:cNvSpPr>
            <a:spLocks noGrp="1"/>
          </p:cNvSpPr>
          <p:nvPr>
            <p:ph type="title"/>
          </p:nvPr>
        </p:nvSpPr>
        <p:spPr/>
        <p:txBody>
          <a:bodyPr/>
          <a:lstStyle/>
          <a:p>
            <a:r>
              <a:rPr lang="en-US" dirty="0" smtClean="0"/>
              <a:t>Planning Steps Continued…</a:t>
            </a:r>
            <a:endParaRPr lang="en-US" dirty="0"/>
          </a:p>
        </p:txBody>
      </p:sp>
      <p:pic>
        <p:nvPicPr>
          <p:cNvPr id="4" name="Picture 3" descr="Team Ag_Logo-NotOutlined.jpg"/>
          <p:cNvPicPr>
            <a:picLocks noChangeAspect="1"/>
          </p:cNvPicPr>
          <p:nvPr/>
        </p:nvPicPr>
        <p:blipFill>
          <a:blip r:embed="rId2" cstate="print"/>
          <a:stretch>
            <a:fillRect/>
          </a:stretch>
        </p:blipFill>
        <p:spPr>
          <a:xfrm>
            <a:off x="6629400" y="6072458"/>
            <a:ext cx="2514600" cy="78554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down)">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wipe(down)">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wipe(down)">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u="sng" dirty="0" smtClean="0"/>
              <a:t>Consulting</a:t>
            </a:r>
            <a:r>
              <a:rPr lang="en-US" dirty="0" smtClean="0"/>
              <a:t> – Manure Management Plans, Agriculture E&amp;S Plans, Conservation Plans, Nutrient Management Plans, Odor Management Plans, CAFO Permitting, Other Permits, Field Mapping, Crop Scouting</a:t>
            </a:r>
          </a:p>
          <a:p>
            <a:r>
              <a:rPr lang="en-US" u="sng" dirty="0" smtClean="0"/>
              <a:t>Engineering</a:t>
            </a:r>
            <a:r>
              <a:rPr lang="en-US" dirty="0" smtClean="0"/>
              <a:t> – Construction E&amp;S Plans, Site Planning, Storm Water Plans, NPDES Permits, Water Quality Permits, Designs &amp; Certifications, Zoning Permitting, Site Surveying</a:t>
            </a:r>
            <a:endParaRPr lang="en-US" dirty="0"/>
          </a:p>
        </p:txBody>
      </p:sp>
      <p:sp>
        <p:nvSpPr>
          <p:cNvPr id="3" name="Title 2"/>
          <p:cNvSpPr>
            <a:spLocks noGrp="1"/>
          </p:cNvSpPr>
          <p:nvPr>
            <p:ph type="title"/>
          </p:nvPr>
        </p:nvSpPr>
        <p:spPr/>
        <p:txBody>
          <a:bodyPr>
            <a:normAutofit/>
          </a:bodyPr>
          <a:lstStyle/>
          <a:p>
            <a:r>
              <a:rPr lang="en-US" dirty="0" smtClean="0"/>
              <a:t>TeamAg, Inc. – What we do…</a:t>
            </a:r>
            <a:endParaRPr lang="en-US" dirty="0"/>
          </a:p>
        </p:txBody>
      </p:sp>
      <p:pic>
        <p:nvPicPr>
          <p:cNvPr id="4" name="Picture 3" descr="Team Ag_Logo-NotOutlined.jpg"/>
          <p:cNvPicPr>
            <a:picLocks noChangeAspect="1"/>
          </p:cNvPicPr>
          <p:nvPr/>
        </p:nvPicPr>
        <p:blipFill>
          <a:blip r:embed="rId2" cstate="print"/>
          <a:stretch>
            <a:fillRect/>
          </a:stretch>
        </p:blipFill>
        <p:spPr>
          <a:xfrm>
            <a:off x="6629400" y="6072458"/>
            <a:ext cx="2514600" cy="78554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r>
              <a:rPr lang="en-US" dirty="0" smtClean="0"/>
              <a:t>After construction is complete, final storm water practices must be implemented.</a:t>
            </a:r>
          </a:p>
          <a:p>
            <a:r>
              <a:rPr lang="en-US" dirty="0" smtClean="0"/>
              <a:t>The manure storage must be certified.</a:t>
            </a:r>
          </a:p>
          <a:p>
            <a:r>
              <a:rPr lang="en-US" dirty="0" smtClean="0"/>
              <a:t>The odor management program must be notified prior to populating the barn.</a:t>
            </a:r>
          </a:p>
          <a:p>
            <a:r>
              <a:rPr lang="en-US" dirty="0" smtClean="0"/>
              <a:t>Once manure is </a:t>
            </a:r>
            <a:r>
              <a:rPr lang="en-US" smtClean="0"/>
              <a:t>being generated, </a:t>
            </a:r>
            <a:r>
              <a:rPr lang="en-US" dirty="0" smtClean="0"/>
              <a:t>the farmer must keep </a:t>
            </a:r>
            <a:r>
              <a:rPr lang="en-US" smtClean="0"/>
              <a:t>records of: </a:t>
            </a:r>
            <a:r>
              <a:rPr lang="en-US" dirty="0" smtClean="0"/>
              <a:t>manure applications, weekly manure storage levels, any manure discharges, average AEUs.</a:t>
            </a:r>
          </a:p>
          <a:p>
            <a:r>
              <a:rPr lang="en-US" dirty="0" smtClean="0"/>
              <a:t>This involves weekly, quarterly and annual reporting.</a:t>
            </a:r>
          </a:p>
          <a:p>
            <a:r>
              <a:rPr lang="en-US" dirty="0" smtClean="0"/>
              <a:t>Nutrient management plans must be updated every three years.</a:t>
            </a:r>
          </a:p>
          <a:p>
            <a:r>
              <a:rPr lang="en-US" dirty="0" smtClean="0"/>
              <a:t>CAFO permits and manure storage certifications must be renewed every five years.</a:t>
            </a:r>
            <a:endParaRPr lang="en-US" dirty="0"/>
          </a:p>
        </p:txBody>
      </p:sp>
      <p:sp>
        <p:nvSpPr>
          <p:cNvPr id="3" name="Title 2"/>
          <p:cNvSpPr>
            <a:spLocks noGrp="1"/>
          </p:cNvSpPr>
          <p:nvPr>
            <p:ph type="title"/>
          </p:nvPr>
        </p:nvSpPr>
        <p:spPr/>
        <p:txBody>
          <a:bodyPr/>
          <a:lstStyle/>
          <a:p>
            <a:r>
              <a:rPr lang="en-US" dirty="0" smtClean="0"/>
              <a:t>After Construction – Now what?</a:t>
            </a:r>
            <a:endParaRPr lang="en-US" dirty="0"/>
          </a:p>
        </p:txBody>
      </p:sp>
      <p:pic>
        <p:nvPicPr>
          <p:cNvPr id="4" name="Picture 3" descr="Team Ag_Logo-NotOutlined.jpg"/>
          <p:cNvPicPr>
            <a:picLocks noChangeAspect="1"/>
          </p:cNvPicPr>
          <p:nvPr/>
        </p:nvPicPr>
        <p:blipFill>
          <a:blip r:embed="rId2" cstate="print"/>
          <a:stretch>
            <a:fillRect/>
          </a:stretch>
        </p:blipFill>
        <p:spPr>
          <a:xfrm>
            <a:off x="6629400" y="6072458"/>
            <a:ext cx="2514600" cy="78554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down)">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wipe(down)">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wipe(down)">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wipe(down)">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wipe(down)">
                                      <p:cBhvr>
                                        <p:cTn id="3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dirty="0" smtClean="0"/>
              <a:t>DEP requires that all farms that generate or handle manure must have a plan that outlines the storage and handling of the manure</a:t>
            </a:r>
          </a:p>
          <a:p>
            <a:r>
              <a:rPr lang="en-US" dirty="0" smtClean="0"/>
              <a:t>The type of plan needed depends on the farm’s regulatory status, non-CAO or non-CAFO vs. CAO or CAFO</a:t>
            </a:r>
          </a:p>
          <a:p>
            <a:r>
              <a:rPr lang="en-US" dirty="0" smtClean="0"/>
              <a:t>Majority of farms with livestock are not a CAO or CAFO and therefore only need a manure management plan to meet DEP requirements</a:t>
            </a:r>
          </a:p>
          <a:p>
            <a:r>
              <a:rPr lang="en-US" dirty="0" smtClean="0"/>
              <a:t>This plan can be completed by the farmer or a consultant</a:t>
            </a:r>
          </a:p>
          <a:p>
            <a:r>
              <a:rPr lang="en-US" dirty="0" smtClean="0"/>
              <a:t>It is not reviewed or approved by DEP, but must be kept on the operation at all times and implemented by the farm</a:t>
            </a:r>
          </a:p>
        </p:txBody>
      </p:sp>
      <p:sp>
        <p:nvSpPr>
          <p:cNvPr id="3" name="Title 2"/>
          <p:cNvSpPr>
            <a:spLocks noGrp="1"/>
          </p:cNvSpPr>
          <p:nvPr>
            <p:ph type="title"/>
          </p:nvPr>
        </p:nvSpPr>
        <p:spPr/>
        <p:txBody>
          <a:bodyPr>
            <a:normAutofit fontScale="90000"/>
          </a:bodyPr>
          <a:lstStyle/>
          <a:p>
            <a:r>
              <a:rPr lang="en-US" dirty="0" smtClean="0"/>
              <a:t>Manure Planning – What do livestock operations need?</a:t>
            </a:r>
            <a:endParaRPr lang="en-US" dirty="0"/>
          </a:p>
        </p:txBody>
      </p:sp>
      <p:pic>
        <p:nvPicPr>
          <p:cNvPr id="4" name="Picture 3" descr="Team Ag_Logo-NotOutlined.jpg"/>
          <p:cNvPicPr>
            <a:picLocks noChangeAspect="1"/>
          </p:cNvPicPr>
          <p:nvPr/>
        </p:nvPicPr>
        <p:blipFill>
          <a:blip r:embed="rId2" cstate="print"/>
          <a:stretch>
            <a:fillRect/>
          </a:stretch>
        </p:blipFill>
        <p:spPr>
          <a:xfrm>
            <a:off x="6629400" y="6072458"/>
            <a:ext cx="2514600" cy="78554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down)">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wipe(down)">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wipe(down)">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US" dirty="0" smtClean="0"/>
              <a:t>Created by the Pennsylvania Nutrient Management Law, Act 38.  Administered by the PA SCC.</a:t>
            </a:r>
          </a:p>
          <a:p>
            <a:r>
              <a:rPr lang="en-US" dirty="0" smtClean="0"/>
              <a:t>Only livestock operations with 2 or more AEUs (Animal Equivalent Units) per acre are affected by this law.  They are called Concentrated Animal Operations – CAOs.</a:t>
            </a:r>
          </a:p>
          <a:p>
            <a:r>
              <a:rPr lang="en-US" dirty="0" smtClean="0"/>
              <a:t>1 AEU = 1,000 pounds of live animal and all types of animals are counted.</a:t>
            </a:r>
          </a:p>
          <a:p>
            <a:r>
              <a:rPr lang="en-US" dirty="0" smtClean="0"/>
              <a:t>Operations falling under this program must have a current nutrient management plan developed by a certified nutrient management specialist and be approved by the local county conservation district’s board of directors.  The plan must address nitrogen and phosphorus.</a:t>
            </a:r>
          </a:p>
          <a:p>
            <a:r>
              <a:rPr lang="en-US" dirty="0" smtClean="0"/>
              <a:t>There are also mechanical manure application set backs and restrictions that must be followed.</a:t>
            </a:r>
          </a:p>
        </p:txBody>
      </p:sp>
      <p:sp>
        <p:nvSpPr>
          <p:cNvPr id="3" name="Title 2"/>
          <p:cNvSpPr>
            <a:spLocks noGrp="1"/>
          </p:cNvSpPr>
          <p:nvPr>
            <p:ph type="title"/>
          </p:nvPr>
        </p:nvSpPr>
        <p:spPr/>
        <p:txBody>
          <a:bodyPr/>
          <a:lstStyle/>
          <a:p>
            <a:r>
              <a:rPr lang="en-US" dirty="0" smtClean="0"/>
              <a:t>CAO – What is it?</a:t>
            </a:r>
            <a:endParaRPr lang="en-US" dirty="0"/>
          </a:p>
        </p:txBody>
      </p:sp>
      <p:pic>
        <p:nvPicPr>
          <p:cNvPr id="4" name="Picture 3" descr="Team Ag_Logo-NotOutlined.jpg"/>
          <p:cNvPicPr>
            <a:picLocks noChangeAspect="1"/>
          </p:cNvPicPr>
          <p:nvPr/>
        </p:nvPicPr>
        <p:blipFill>
          <a:blip r:embed="rId2" cstate="print"/>
          <a:stretch>
            <a:fillRect/>
          </a:stretch>
        </p:blipFill>
        <p:spPr>
          <a:xfrm>
            <a:off x="6629400" y="6072458"/>
            <a:ext cx="2514600" cy="78554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down)">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wipe(down)">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wipe(down)">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Dairy Farm #1</a:t>
            </a:r>
          </a:p>
          <a:p>
            <a:pPr>
              <a:buNone/>
            </a:pPr>
            <a:r>
              <a:rPr lang="en-US" dirty="0" smtClean="0"/>
              <a:t>300 Milk Cows at 1,300 lbs per cow</a:t>
            </a:r>
          </a:p>
          <a:p>
            <a:pPr>
              <a:buNone/>
            </a:pPr>
            <a:r>
              <a:rPr lang="en-US" dirty="0" smtClean="0"/>
              <a:t>125 Heifers at 900 lbs per cow</a:t>
            </a:r>
          </a:p>
          <a:p>
            <a:pPr>
              <a:buNone/>
            </a:pPr>
            <a:r>
              <a:rPr lang="en-US" dirty="0" smtClean="0"/>
              <a:t>50 Calves at 375 lbs per cow</a:t>
            </a:r>
          </a:p>
          <a:p>
            <a:endParaRPr lang="en-US" dirty="0" smtClean="0"/>
          </a:p>
          <a:p>
            <a:pPr>
              <a:buNone/>
            </a:pPr>
            <a:r>
              <a:rPr lang="en-US" dirty="0" smtClean="0"/>
              <a:t>300 * 1,300 / 1,000 = 390 AEUs</a:t>
            </a:r>
          </a:p>
          <a:p>
            <a:pPr>
              <a:buNone/>
            </a:pPr>
            <a:r>
              <a:rPr lang="en-US" dirty="0" smtClean="0"/>
              <a:t>125 * 900 / 1,000 = 112.5 AEUs</a:t>
            </a:r>
          </a:p>
          <a:p>
            <a:pPr>
              <a:buNone/>
            </a:pPr>
            <a:r>
              <a:rPr lang="en-US" dirty="0" smtClean="0"/>
              <a:t>50 * 375 / 1,000 = 18.75 AEUs</a:t>
            </a:r>
          </a:p>
          <a:p>
            <a:endParaRPr lang="en-US" dirty="0" smtClean="0"/>
          </a:p>
          <a:p>
            <a:pPr>
              <a:buNone/>
            </a:pPr>
            <a:r>
              <a:rPr lang="en-US" dirty="0" smtClean="0"/>
              <a:t>390 + 112.5 + 18.75 = 521.25 AEUs Total</a:t>
            </a:r>
          </a:p>
          <a:p>
            <a:pPr>
              <a:buNone/>
            </a:pPr>
            <a:r>
              <a:rPr lang="en-US" dirty="0" smtClean="0"/>
              <a:t>521.25 AEUs / 1,100 acres = 0.47 AEUs per acre</a:t>
            </a:r>
          </a:p>
          <a:p>
            <a:pPr>
              <a:buNone/>
            </a:pPr>
            <a:r>
              <a:rPr lang="en-US" dirty="0" smtClean="0"/>
              <a:t>0.5 &lt; 2.0 AEUs per acre - not a CAO</a:t>
            </a:r>
          </a:p>
        </p:txBody>
      </p:sp>
      <p:sp>
        <p:nvSpPr>
          <p:cNvPr id="3" name="Title 2"/>
          <p:cNvSpPr>
            <a:spLocks noGrp="1"/>
          </p:cNvSpPr>
          <p:nvPr>
            <p:ph type="title"/>
          </p:nvPr>
        </p:nvSpPr>
        <p:spPr/>
        <p:txBody>
          <a:bodyPr/>
          <a:lstStyle/>
          <a:p>
            <a:r>
              <a:rPr lang="en-US" dirty="0" smtClean="0"/>
              <a:t>Example CAO Calculation #1</a:t>
            </a:r>
            <a:endParaRPr lang="en-US" dirty="0"/>
          </a:p>
        </p:txBody>
      </p:sp>
      <p:pic>
        <p:nvPicPr>
          <p:cNvPr id="4" name="Picture 3" descr="Team Ag_Logo-NotOutlined.jpg"/>
          <p:cNvPicPr>
            <a:picLocks noChangeAspect="1"/>
          </p:cNvPicPr>
          <p:nvPr/>
        </p:nvPicPr>
        <p:blipFill>
          <a:blip r:embed="rId2" cstate="print"/>
          <a:stretch>
            <a:fillRect/>
          </a:stretch>
        </p:blipFill>
        <p:spPr>
          <a:xfrm>
            <a:off x="6629400" y="6072458"/>
            <a:ext cx="2514600" cy="785542"/>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Dairy Farm #2</a:t>
            </a:r>
          </a:p>
          <a:p>
            <a:pPr>
              <a:buNone/>
            </a:pPr>
            <a:r>
              <a:rPr lang="en-US" dirty="0" smtClean="0"/>
              <a:t>300 Milk Cows at 1,300 lbs per cow</a:t>
            </a:r>
          </a:p>
          <a:p>
            <a:pPr>
              <a:buNone/>
            </a:pPr>
            <a:r>
              <a:rPr lang="en-US" dirty="0" smtClean="0"/>
              <a:t>125 Heifers at 900 lbs per cow</a:t>
            </a:r>
          </a:p>
          <a:p>
            <a:pPr>
              <a:buNone/>
            </a:pPr>
            <a:r>
              <a:rPr lang="en-US" dirty="0" smtClean="0"/>
              <a:t>50 Calves at 375 lbs per cow</a:t>
            </a:r>
          </a:p>
          <a:p>
            <a:endParaRPr lang="en-US" dirty="0" smtClean="0"/>
          </a:p>
          <a:p>
            <a:pPr>
              <a:buNone/>
            </a:pPr>
            <a:r>
              <a:rPr lang="en-US" dirty="0" smtClean="0"/>
              <a:t>300 * 1,300 / 1,000 = 390 AEUs</a:t>
            </a:r>
          </a:p>
          <a:p>
            <a:pPr>
              <a:buNone/>
            </a:pPr>
            <a:r>
              <a:rPr lang="en-US" dirty="0" smtClean="0"/>
              <a:t>125 * 900 / 1,000 = 112.5 AEUs</a:t>
            </a:r>
          </a:p>
          <a:p>
            <a:pPr>
              <a:buNone/>
            </a:pPr>
            <a:r>
              <a:rPr lang="en-US" dirty="0" smtClean="0"/>
              <a:t>50 * 375 / 1,000 = 18.75 AEUs</a:t>
            </a:r>
          </a:p>
          <a:p>
            <a:endParaRPr lang="en-US" dirty="0" smtClean="0"/>
          </a:p>
          <a:p>
            <a:pPr>
              <a:buNone/>
            </a:pPr>
            <a:r>
              <a:rPr lang="en-US" dirty="0" smtClean="0"/>
              <a:t>390 + 112.5 + 18.75 = 521.25 AEUs Total</a:t>
            </a:r>
          </a:p>
          <a:p>
            <a:pPr>
              <a:buNone/>
            </a:pPr>
            <a:r>
              <a:rPr lang="en-US" dirty="0" smtClean="0"/>
              <a:t>521.25 AEUs / 150 acres = 3.47 AEUs per acre</a:t>
            </a:r>
          </a:p>
          <a:p>
            <a:pPr>
              <a:buNone/>
            </a:pPr>
            <a:r>
              <a:rPr lang="en-US" dirty="0" smtClean="0"/>
              <a:t>3.5 &gt; 2.0 AEUs per acre - CAO</a:t>
            </a:r>
          </a:p>
        </p:txBody>
      </p:sp>
      <p:sp>
        <p:nvSpPr>
          <p:cNvPr id="3" name="Title 2"/>
          <p:cNvSpPr>
            <a:spLocks noGrp="1"/>
          </p:cNvSpPr>
          <p:nvPr>
            <p:ph type="title"/>
          </p:nvPr>
        </p:nvSpPr>
        <p:spPr/>
        <p:txBody>
          <a:bodyPr/>
          <a:lstStyle/>
          <a:p>
            <a:r>
              <a:rPr lang="en-US" dirty="0" smtClean="0"/>
              <a:t>Example CAO Calculation #2</a:t>
            </a:r>
            <a:endParaRPr lang="en-US" dirty="0"/>
          </a:p>
        </p:txBody>
      </p:sp>
      <p:pic>
        <p:nvPicPr>
          <p:cNvPr id="4" name="Picture 3" descr="Team Ag_Logo-NotOutlined.jpg"/>
          <p:cNvPicPr>
            <a:picLocks noChangeAspect="1"/>
          </p:cNvPicPr>
          <p:nvPr/>
        </p:nvPicPr>
        <p:blipFill>
          <a:blip r:embed="rId2" cstate="print"/>
          <a:stretch>
            <a:fillRect/>
          </a:stretch>
        </p:blipFill>
        <p:spPr>
          <a:xfrm>
            <a:off x="6629400" y="6072458"/>
            <a:ext cx="2514600" cy="785542"/>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dirty="0" smtClean="0"/>
              <a:t>EPA sets its rules by animal number thresholds.  The Pennsylvania Department of Environmental Protection, DEP, is responsible for enforcing this program in PA.  They have established the same threshold numbers as the EPA.</a:t>
            </a:r>
          </a:p>
          <a:p>
            <a:r>
              <a:rPr lang="en-US" dirty="0" smtClean="0"/>
              <a:t>Operations that exceed these numbers are known as Concentrated Animal Feeding Operations – CAFOs.</a:t>
            </a:r>
          </a:p>
          <a:p>
            <a:r>
              <a:rPr lang="en-US" dirty="0" smtClean="0"/>
              <a:t>CAFOs are required to apply for a CAFO permit from DEP.  As part of the permitting process the farm must have a nutrient management plan developed in the same manner as a CAO.</a:t>
            </a:r>
          </a:p>
          <a:p>
            <a:r>
              <a:rPr lang="en-US" dirty="0" smtClean="0"/>
              <a:t>Farm operations are also required to apply for a CAFO permit if they have more than 1,000 total AEUs or are a CAO with more than 300 AEUs.</a:t>
            </a:r>
          </a:p>
        </p:txBody>
      </p:sp>
      <p:sp>
        <p:nvSpPr>
          <p:cNvPr id="3" name="Title 2"/>
          <p:cNvSpPr>
            <a:spLocks noGrp="1"/>
          </p:cNvSpPr>
          <p:nvPr>
            <p:ph type="title"/>
          </p:nvPr>
        </p:nvSpPr>
        <p:spPr/>
        <p:txBody>
          <a:bodyPr/>
          <a:lstStyle/>
          <a:p>
            <a:r>
              <a:rPr lang="en-US" dirty="0" smtClean="0"/>
              <a:t>CAFO – What is it?</a:t>
            </a:r>
            <a:endParaRPr lang="en-US" dirty="0"/>
          </a:p>
        </p:txBody>
      </p:sp>
      <p:pic>
        <p:nvPicPr>
          <p:cNvPr id="4" name="Picture 3" descr="Team Ag_Logo-NotOutlined.jpg"/>
          <p:cNvPicPr>
            <a:picLocks noChangeAspect="1"/>
          </p:cNvPicPr>
          <p:nvPr/>
        </p:nvPicPr>
        <p:blipFill>
          <a:blip r:embed="rId2" cstate="print"/>
          <a:stretch>
            <a:fillRect/>
          </a:stretch>
        </p:blipFill>
        <p:spPr>
          <a:xfrm>
            <a:off x="6629400" y="6072458"/>
            <a:ext cx="2514600" cy="78554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down)">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wipe(down)">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dirty="0" smtClean="0"/>
              <a:t>700 Mature Dairy Cows</a:t>
            </a:r>
          </a:p>
          <a:p>
            <a:r>
              <a:rPr lang="en-US" dirty="0" smtClean="0"/>
              <a:t>1,000 Total Cattle</a:t>
            </a:r>
          </a:p>
          <a:p>
            <a:r>
              <a:rPr lang="en-US" dirty="0" smtClean="0"/>
              <a:t>1,000 Veal Calves</a:t>
            </a:r>
          </a:p>
          <a:p>
            <a:r>
              <a:rPr lang="en-US" dirty="0" smtClean="0"/>
              <a:t>2,500 Swine, 55lbs or more</a:t>
            </a:r>
          </a:p>
          <a:p>
            <a:r>
              <a:rPr lang="en-US" dirty="0" smtClean="0"/>
              <a:t>10,000 Swine, under 55lbs</a:t>
            </a:r>
          </a:p>
          <a:p>
            <a:r>
              <a:rPr lang="en-US" dirty="0" smtClean="0"/>
              <a:t>500 Horses</a:t>
            </a:r>
          </a:p>
          <a:p>
            <a:r>
              <a:rPr lang="en-US" dirty="0" smtClean="0"/>
              <a:t>10,000 Sheep or Lambs</a:t>
            </a:r>
          </a:p>
          <a:p>
            <a:r>
              <a:rPr lang="en-US" dirty="0" smtClean="0"/>
              <a:t>55,000 Turkeys</a:t>
            </a:r>
          </a:p>
          <a:p>
            <a:r>
              <a:rPr lang="en-US" dirty="0" smtClean="0"/>
              <a:t>30,000 Layers or Broilers, liquid manure</a:t>
            </a:r>
          </a:p>
          <a:p>
            <a:r>
              <a:rPr lang="en-US" dirty="0" smtClean="0"/>
              <a:t>125,000 Broilers, dry manure</a:t>
            </a:r>
          </a:p>
          <a:p>
            <a:r>
              <a:rPr lang="en-US" dirty="0" smtClean="0"/>
              <a:t>82,000 Layers, dry manure</a:t>
            </a:r>
          </a:p>
          <a:p>
            <a:r>
              <a:rPr lang="en-US" dirty="0" smtClean="0"/>
              <a:t>5,000 Ducks, liquid manure</a:t>
            </a:r>
          </a:p>
          <a:p>
            <a:r>
              <a:rPr lang="en-US" dirty="0" smtClean="0"/>
              <a:t>30,000 Ducks, dry manure</a:t>
            </a:r>
            <a:endParaRPr lang="en-US" dirty="0"/>
          </a:p>
        </p:txBody>
      </p:sp>
      <p:sp>
        <p:nvSpPr>
          <p:cNvPr id="3" name="Title 2"/>
          <p:cNvSpPr>
            <a:spLocks noGrp="1"/>
          </p:cNvSpPr>
          <p:nvPr>
            <p:ph type="title"/>
          </p:nvPr>
        </p:nvSpPr>
        <p:spPr/>
        <p:txBody>
          <a:bodyPr/>
          <a:lstStyle/>
          <a:p>
            <a:r>
              <a:rPr lang="en-US" dirty="0" smtClean="0"/>
              <a:t>CAFO Animal Thresholds</a:t>
            </a:r>
            <a:endParaRPr lang="en-US" dirty="0"/>
          </a:p>
        </p:txBody>
      </p:sp>
      <p:pic>
        <p:nvPicPr>
          <p:cNvPr id="4" name="Picture 3" descr="Team Ag_Logo-NotOutlined.jpg"/>
          <p:cNvPicPr>
            <a:picLocks noChangeAspect="1"/>
          </p:cNvPicPr>
          <p:nvPr/>
        </p:nvPicPr>
        <p:blipFill>
          <a:blip r:embed="rId2" cstate="print"/>
          <a:stretch>
            <a:fillRect/>
          </a:stretch>
        </p:blipFill>
        <p:spPr>
          <a:xfrm>
            <a:off x="6629400" y="6072458"/>
            <a:ext cx="2514600" cy="785542"/>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614672"/>
          </a:xfrm>
        </p:spPr>
        <p:txBody>
          <a:bodyPr>
            <a:normAutofit fontScale="70000" lnSpcReduction="20000"/>
          </a:bodyPr>
          <a:lstStyle/>
          <a:p>
            <a:r>
              <a:rPr lang="en-US" dirty="0" smtClean="0"/>
              <a:t>Pennsylvania’s Act 38 Law also requires all CAOs and CAFOs that are proposing new or expanded construction of an animal housing facility or manure storage to develop and implement an odor management plan.</a:t>
            </a:r>
          </a:p>
          <a:p>
            <a:r>
              <a:rPr lang="en-US" dirty="0" smtClean="0"/>
              <a:t>The goal of this plan is to help select the best location on the property for the proposed structure and minimize odor impacts.</a:t>
            </a:r>
          </a:p>
          <a:p>
            <a:r>
              <a:rPr lang="en-US" dirty="0" smtClean="0"/>
              <a:t>This program only regulates animal housing and manure storage, not the land application of manure.</a:t>
            </a:r>
          </a:p>
          <a:p>
            <a:r>
              <a:rPr lang="en-US" dirty="0" smtClean="0"/>
              <a:t>The type of structure, number of AEUs, location, surrounding land uses (homes, public use) and township zoning all impact the odor site index score.</a:t>
            </a:r>
          </a:p>
          <a:p>
            <a:r>
              <a:rPr lang="en-US" dirty="0" smtClean="0"/>
              <a:t>Scores under 50 do not require any practices, from 50 to 99 require management practices, 100 and above require level 2 practices, such as windbreaks or pit additives</a:t>
            </a:r>
          </a:p>
          <a:p>
            <a:r>
              <a:rPr lang="en-US" dirty="0" smtClean="0"/>
              <a:t>This plan must be developed by a certified odor management plan writer and is reviewed and approved by the PA State Conservation Commission</a:t>
            </a:r>
          </a:p>
          <a:p>
            <a:r>
              <a:rPr lang="en-US" dirty="0" smtClean="0"/>
              <a:t>The plan must be approved prior to construction starting.</a:t>
            </a:r>
            <a:endParaRPr lang="en-US" dirty="0"/>
          </a:p>
        </p:txBody>
      </p:sp>
      <p:sp>
        <p:nvSpPr>
          <p:cNvPr id="3" name="Title 2"/>
          <p:cNvSpPr>
            <a:spLocks noGrp="1"/>
          </p:cNvSpPr>
          <p:nvPr>
            <p:ph type="title"/>
          </p:nvPr>
        </p:nvSpPr>
        <p:spPr/>
        <p:txBody>
          <a:bodyPr/>
          <a:lstStyle/>
          <a:p>
            <a:r>
              <a:rPr lang="en-US" dirty="0" smtClean="0"/>
              <a:t>Odor Management Plan</a:t>
            </a:r>
            <a:endParaRPr lang="en-US" dirty="0"/>
          </a:p>
        </p:txBody>
      </p:sp>
      <p:pic>
        <p:nvPicPr>
          <p:cNvPr id="4" name="Picture 3" descr="Team Ag_Logo-NotOutlined.jpg"/>
          <p:cNvPicPr>
            <a:picLocks noChangeAspect="1"/>
          </p:cNvPicPr>
          <p:nvPr/>
        </p:nvPicPr>
        <p:blipFill>
          <a:blip r:embed="rId2" cstate="print"/>
          <a:stretch>
            <a:fillRect/>
          </a:stretch>
        </p:blipFill>
        <p:spPr>
          <a:xfrm>
            <a:off x="6629400" y="6072458"/>
            <a:ext cx="2514600" cy="78554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down)">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wipe(down)">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wipe(down)">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wipe(down)">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wipe(down)">
                                      <p:cBhvr>
                                        <p:cTn id="3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ustom 1">
      <a:dk1>
        <a:srgbClr val="464646"/>
      </a:dk1>
      <a:lt1>
        <a:srgbClr val="FFFFFF"/>
      </a:lt1>
      <a:dk2>
        <a:srgbClr val="464646"/>
      </a:dk2>
      <a:lt2>
        <a:srgbClr val="FFFFFF"/>
      </a:lt2>
      <a:accent1>
        <a:srgbClr val="00B950"/>
      </a:accent1>
      <a:accent2>
        <a:srgbClr val="FFFF00"/>
      </a:accent2>
      <a:accent3>
        <a:srgbClr val="FFFF00"/>
      </a:accent3>
      <a:accent4>
        <a:srgbClr val="FFFF00"/>
      </a:accent4>
      <a:accent5>
        <a:srgbClr val="FFFF00"/>
      </a:accent5>
      <a:accent6>
        <a:srgbClr val="FFFF00"/>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326</TotalTime>
  <Words>2241</Words>
  <Application>Microsoft Office PowerPoint</Application>
  <PresentationFormat>On-screen Show (4:3)</PresentationFormat>
  <Paragraphs>152</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Concourse</vt:lpstr>
      <vt:lpstr>Livestock Projects</vt:lpstr>
      <vt:lpstr>TeamAg, Inc. – What we do…</vt:lpstr>
      <vt:lpstr>Manure Planning – What do livestock operations need?</vt:lpstr>
      <vt:lpstr>CAO – What is it?</vt:lpstr>
      <vt:lpstr>Example CAO Calculation #1</vt:lpstr>
      <vt:lpstr>Example CAO Calculation #2</vt:lpstr>
      <vt:lpstr>CAFO – What is it?</vt:lpstr>
      <vt:lpstr>CAFO Animal Thresholds</vt:lpstr>
      <vt:lpstr>Odor Management Plan</vt:lpstr>
      <vt:lpstr>Ag Erosion &amp; Sedimentation Control Plan – Ag E&amp;S Plan</vt:lpstr>
      <vt:lpstr>Other Plans Related to Construction of a New Operation</vt:lpstr>
      <vt:lpstr>Zoning Ordinances</vt:lpstr>
      <vt:lpstr>Land Development Plan</vt:lpstr>
      <vt:lpstr>Construction E&amp;S / NPDES</vt:lpstr>
      <vt:lpstr>Water Quality Permit &amp; Manure Storage Certification</vt:lpstr>
      <vt:lpstr>Example Project: QUAD Barn</vt:lpstr>
      <vt:lpstr>Planning Steps &amp; Timeline</vt:lpstr>
      <vt:lpstr>Planning Steps Continued…</vt:lpstr>
      <vt:lpstr>Planning Steps Continued…</vt:lpstr>
      <vt:lpstr>After Construction – Now what?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Owner</dc:creator>
  <cp:lastModifiedBy>Betsy</cp:lastModifiedBy>
  <cp:revision>42</cp:revision>
  <dcterms:created xsi:type="dcterms:W3CDTF">2013-02-07T12:31:47Z</dcterms:created>
  <dcterms:modified xsi:type="dcterms:W3CDTF">2013-02-19T17:19:04Z</dcterms:modified>
</cp:coreProperties>
</file>